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74" r:id="rId3"/>
    <p:sldId id="290" r:id="rId4"/>
    <p:sldId id="283" r:id="rId5"/>
    <p:sldId id="284" r:id="rId6"/>
    <p:sldId id="289" r:id="rId7"/>
    <p:sldId id="277" r:id="rId8"/>
    <p:sldId id="285" r:id="rId9"/>
    <p:sldId id="286" r:id="rId10"/>
    <p:sldId id="287" r:id="rId11"/>
    <p:sldId id="288" r:id="rId12"/>
    <p:sldId id="259" r:id="rId13"/>
    <p:sldId id="291" r:id="rId14"/>
    <p:sldId id="264" r:id="rId15"/>
    <p:sldId id="263" r:id="rId16"/>
    <p:sldId id="260" r:id="rId17"/>
    <p:sldId id="262" r:id="rId18"/>
    <p:sldId id="265" r:id="rId19"/>
    <p:sldId id="269" r:id="rId20"/>
    <p:sldId id="282" r:id="rId21"/>
    <p:sldId id="270" r:id="rId22"/>
    <p:sldId id="271" r:id="rId23"/>
    <p:sldId id="272" r:id="rId24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7F01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Bez stylu, mřížka tabulky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Bez stylu, bez mřížky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6" autoAdjust="0"/>
    <p:restoredTop sz="95455" autoAdjust="0"/>
  </p:normalViewPr>
  <p:slideViewPr>
    <p:cSldViewPr snapToGrid="0">
      <p:cViewPr varScale="1">
        <p:scale>
          <a:sx n="81" d="100"/>
          <a:sy n="81" d="100"/>
        </p:scale>
        <p:origin x="120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můžete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7165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86994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57175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09815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67367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19137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4446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43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30157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77030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7759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B0B95-F3C0-4D60-9845-F69DB066CC47}" type="datetimeFigureOut">
              <a:rPr lang="cs-CZ" smtClean="0"/>
              <a:t>14.06.2017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B117C-3AB1-45A2-A55E-792D4A43F9A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2894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0" y="794084"/>
            <a:ext cx="12192001" cy="2057399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cs-CZ" sz="4400" dirty="0"/>
              <a:t>ZABEZPEČOVACÍ SYSTÉM </a:t>
            </a:r>
            <a:br>
              <a:rPr lang="cs-CZ" sz="4400" dirty="0"/>
            </a:br>
            <a:r>
              <a:rPr lang="cs-CZ" sz="4400" dirty="0"/>
              <a:t>POMOCÍ MOBILNÍHO TELEFONU</a:t>
            </a:r>
          </a:p>
        </p:txBody>
      </p:sp>
      <p:sp>
        <p:nvSpPr>
          <p:cNvPr id="4" name="Podnadpis 2"/>
          <p:cNvSpPr txBox="1">
            <a:spLocks/>
          </p:cNvSpPr>
          <p:nvPr/>
        </p:nvSpPr>
        <p:spPr>
          <a:xfrm>
            <a:off x="1451328" y="3658082"/>
            <a:ext cx="9289344" cy="787772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/>
              <a:t>			Bc. Tomáš Moravec</a:t>
            </a:r>
          </a:p>
        </p:txBody>
      </p:sp>
      <p:sp>
        <p:nvSpPr>
          <p:cNvPr id="6" name="Podnadpis 2"/>
          <p:cNvSpPr txBox="1">
            <a:spLocks/>
          </p:cNvSpPr>
          <p:nvPr/>
        </p:nvSpPr>
        <p:spPr>
          <a:xfrm>
            <a:off x="1451328" y="5211048"/>
            <a:ext cx="9289344" cy="787772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/>
              <a:t>			    doc. Ing. Josef Chaloupka, Ph.D.</a:t>
            </a:r>
          </a:p>
        </p:txBody>
      </p:sp>
      <p:sp>
        <p:nvSpPr>
          <p:cNvPr id="7" name="Podnadpis 2"/>
          <p:cNvSpPr txBox="1">
            <a:spLocks/>
          </p:cNvSpPr>
          <p:nvPr/>
        </p:nvSpPr>
        <p:spPr>
          <a:xfrm>
            <a:off x="1451328" y="5120736"/>
            <a:ext cx="2929466" cy="968396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Vedoucí</a:t>
            </a:r>
            <a:endParaRPr lang="cs-CZ" sz="2800" dirty="0"/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1451328" y="3567770"/>
            <a:ext cx="2929466" cy="968396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Autor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123585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odnadpis 2"/>
          <p:cNvSpPr>
            <a:spLocks noGrp="1"/>
          </p:cNvSpPr>
          <p:nvPr>
            <p:ph type="subTitle" idx="1"/>
          </p:nvPr>
        </p:nvSpPr>
        <p:spPr>
          <a:xfrm>
            <a:off x="0" y="108284"/>
            <a:ext cx="12192001" cy="552116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cs-CZ" sz="1800" dirty="0"/>
              <a:t>Zabezpečovací systém pomocí mobilního telefonu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993" y="1205559"/>
            <a:ext cx="9050013" cy="509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065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odnadpis 2"/>
          <p:cNvSpPr>
            <a:spLocks noGrp="1"/>
          </p:cNvSpPr>
          <p:nvPr>
            <p:ph type="subTitle" idx="1"/>
          </p:nvPr>
        </p:nvSpPr>
        <p:spPr>
          <a:xfrm>
            <a:off x="0" y="108284"/>
            <a:ext cx="12192001" cy="552116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cs-CZ" sz="1800" dirty="0"/>
              <a:t>Zabezpečovací systém pomocí mobilního telefonu</a:t>
            </a: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469" y="4128131"/>
            <a:ext cx="3939061" cy="1459706"/>
          </a:xfrm>
          <a:prstGeom prst="rect">
            <a:avLst/>
          </a:prstGeom>
        </p:spPr>
      </p:pic>
      <p:pic>
        <p:nvPicPr>
          <p:cNvPr id="4" name="Obráze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469" y="1816770"/>
            <a:ext cx="3939061" cy="144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6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761" y="1021278"/>
            <a:ext cx="3142878" cy="5587339"/>
          </a:xfrm>
          <a:prstGeom prst="rect">
            <a:avLst/>
          </a:prstGeom>
        </p:spPr>
      </p:pic>
      <p:sp>
        <p:nvSpPr>
          <p:cNvPr id="10" name="Podnadpis 2"/>
          <p:cNvSpPr txBox="1">
            <a:spLocks/>
          </p:cNvSpPr>
          <p:nvPr/>
        </p:nvSpPr>
        <p:spPr>
          <a:xfrm>
            <a:off x="1557204" y="1021278"/>
            <a:ext cx="2783703" cy="2671948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Přehled</a:t>
            </a:r>
            <a:r>
              <a:rPr lang="cs-CZ" sz="2800" dirty="0"/>
              <a:t> </a:t>
            </a:r>
            <a:r>
              <a:rPr lang="cs-CZ" sz="2800" dirty="0" smtClean="0"/>
              <a:t>připojených zařízení</a:t>
            </a:r>
            <a:endParaRPr lang="cs-CZ" sz="2800" dirty="0" smtClean="0"/>
          </a:p>
        </p:txBody>
      </p:sp>
      <p:sp>
        <p:nvSpPr>
          <p:cNvPr id="11" name="Podnadpis 2"/>
          <p:cNvSpPr txBox="1">
            <a:spLocks/>
          </p:cNvSpPr>
          <p:nvPr/>
        </p:nvSpPr>
        <p:spPr>
          <a:xfrm>
            <a:off x="1429692" y="1174160"/>
            <a:ext cx="3038729" cy="823607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Mobilní aplikace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56588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973" y="1021278"/>
            <a:ext cx="3142878" cy="5587339"/>
          </a:xfrm>
          <a:prstGeom prst="rect">
            <a:avLst/>
          </a:prstGeom>
        </p:spPr>
      </p:pic>
      <p:pic>
        <p:nvPicPr>
          <p:cNvPr id="3" name="Obráze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625" y="1021278"/>
            <a:ext cx="3143027" cy="558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410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42" y="1196975"/>
            <a:ext cx="7442200" cy="5581650"/>
          </a:xfrm>
          <a:prstGeom prst="rect">
            <a:avLst/>
          </a:prstGeom>
        </p:spPr>
      </p:pic>
      <p:sp>
        <p:nvSpPr>
          <p:cNvPr id="11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16" name="Podnadpis 2"/>
          <p:cNvSpPr txBox="1">
            <a:spLocks/>
          </p:cNvSpPr>
          <p:nvPr/>
        </p:nvSpPr>
        <p:spPr>
          <a:xfrm>
            <a:off x="9026782" y="1066800"/>
            <a:ext cx="2783703" cy="22479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Čtení vnitřních dat</a:t>
            </a:r>
            <a:endParaRPr lang="cs-CZ" sz="2800" dirty="0"/>
          </a:p>
        </p:txBody>
      </p:sp>
      <p:sp>
        <p:nvSpPr>
          <p:cNvPr id="17" name="Podnadpis 2"/>
          <p:cNvSpPr txBox="1">
            <a:spLocks/>
          </p:cNvSpPr>
          <p:nvPr/>
        </p:nvSpPr>
        <p:spPr>
          <a:xfrm>
            <a:off x="8899270" y="1219682"/>
            <a:ext cx="3038729" cy="823607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Problém</a:t>
            </a:r>
            <a:endParaRPr lang="cs-CZ" sz="28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9026782" y="3987800"/>
            <a:ext cx="2783703" cy="22479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Částečně</a:t>
            </a:r>
            <a:br>
              <a:rPr lang="cs-CZ" sz="2800" dirty="0" smtClean="0"/>
            </a:br>
            <a:r>
              <a:rPr lang="cs-CZ" sz="2800" dirty="0" smtClean="0"/>
              <a:t>displejem</a:t>
            </a:r>
            <a:endParaRPr lang="cs-CZ" sz="2800" dirty="0"/>
          </a:p>
        </p:txBody>
      </p:sp>
      <p:sp>
        <p:nvSpPr>
          <p:cNvPr id="21" name="Podnadpis 2"/>
          <p:cNvSpPr txBox="1">
            <a:spLocks/>
          </p:cNvSpPr>
          <p:nvPr/>
        </p:nvSpPr>
        <p:spPr>
          <a:xfrm>
            <a:off x="8899270" y="4140682"/>
            <a:ext cx="3038729" cy="823607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Vyřešeno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29306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00"/>
            <a:ext cx="8263465" cy="6197599"/>
          </a:xfrm>
          <a:prstGeom prst="rect">
            <a:avLst/>
          </a:prstGeom>
        </p:spPr>
      </p:pic>
      <p:sp>
        <p:nvSpPr>
          <p:cNvPr id="13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14" name="Podnadpis 2"/>
          <p:cNvSpPr txBox="1">
            <a:spLocks/>
          </p:cNvSpPr>
          <p:nvPr/>
        </p:nvSpPr>
        <p:spPr>
          <a:xfrm>
            <a:off x="9026782" y="1066800"/>
            <a:ext cx="2783703" cy="22479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Čtení vnitřních dat</a:t>
            </a:r>
            <a:endParaRPr lang="cs-CZ" sz="2800" dirty="0"/>
          </a:p>
        </p:txBody>
      </p:sp>
      <p:sp>
        <p:nvSpPr>
          <p:cNvPr id="15" name="Podnadpis 2"/>
          <p:cNvSpPr txBox="1">
            <a:spLocks/>
          </p:cNvSpPr>
          <p:nvPr/>
        </p:nvSpPr>
        <p:spPr>
          <a:xfrm>
            <a:off x="8899270" y="1219682"/>
            <a:ext cx="3038729" cy="823607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Problém</a:t>
            </a:r>
            <a:endParaRPr lang="cs-CZ" sz="2800" dirty="0"/>
          </a:p>
        </p:txBody>
      </p:sp>
      <p:sp>
        <p:nvSpPr>
          <p:cNvPr id="16" name="Podnadpis 2"/>
          <p:cNvSpPr txBox="1">
            <a:spLocks/>
          </p:cNvSpPr>
          <p:nvPr/>
        </p:nvSpPr>
        <p:spPr>
          <a:xfrm>
            <a:off x="9026782" y="3987800"/>
            <a:ext cx="2783703" cy="22479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Softwarovou duplikací UART</a:t>
            </a:r>
          </a:p>
        </p:txBody>
      </p:sp>
      <p:sp>
        <p:nvSpPr>
          <p:cNvPr id="17" name="Podnadpis 2"/>
          <p:cNvSpPr txBox="1">
            <a:spLocks/>
          </p:cNvSpPr>
          <p:nvPr/>
        </p:nvSpPr>
        <p:spPr>
          <a:xfrm>
            <a:off x="8899270" y="4140682"/>
            <a:ext cx="3038729" cy="823607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Vyřešeno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111512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9527">
            <a:off x="2114552" y="-134143"/>
            <a:ext cx="10534648" cy="7900985"/>
          </a:xfrm>
          <a:prstGeom prst="rect">
            <a:avLst/>
          </a:prstGeom>
        </p:spPr>
      </p:pic>
      <p:sp>
        <p:nvSpPr>
          <p:cNvPr id="5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6" name="Podnadpis 2"/>
          <p:cNvSpPr txBox="1">
            <a:spLocks/>
          </p:cNvSpPr>
          <p:nvPr/>
        </p:nvSpPr>
        <p:spPr>
          <a:xfrm>
            <a:off x="627594" y="1200150"/>
            <a:ext cx="2783703" cy="22479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Náhodné zamrznutí </a:t>
            </a:r>
            <a:endParaRPr lang="cs-CZ" sz="2800" dirty="0"/>
          </a:p>
        </p:txBody>
      </p:sp>
      <p:sp>
        <p:nvSpPr>
          <p:cNvPr id="7" name="Podnadpis 2"/>
          <p:cNvSpPr txBox="1">
            <a:spLocks/>
          </p:cNvSpPr>
          <p:nvPr/>
        </p:nvSpPr>
        <p:spPr>
          <a:xfrm>
            <a:off x="500082" y="1353032"/>
            <a:ext cx="3038729" cy="823607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Problém</a:t>
            </a:r>
            <a:endParaRPr lang="cs-CZ" sz="28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627594" y="4121150"/>
            <a:ext cx="2783703" cy="22479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Částečně čipem s více UART</a:t>
            </a:r>
            <a:endParaRPr lang="cs-CZ" sz="2800" dirty="0"/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500082" y="4274032"/>
            <a:ext cx="3038729" cy="823607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Vyřešeno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55400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297" y="108284"/>
            <a:ext cx="9144000" cy="6858000"/>
          </a:xfrm>
          <a:prstGeom prst="rect">
            <a:avLst/>
          </a:prstGeom>
        </p:spPr>
      </p:pic>
      <p:sp>
        <p:nvSpPr>
          <p:cNvPr id="5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6" name="Podnadpis 2"/>
          <p:cNvSpPr txBox="1">
            <a:spLocks/>
          </p:cNvSpPr>
          <p:nvPr/>
        </p:nvSpPr>
        <p:spPr>
          <a:xfrm>
            <a:off x="627594" y="1200150"/>
            <a:ext cx="2783703" cy="22479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Náhodné zamrznutí </a:t>
            </a:r>
            <a:endParaRPr lang="cs-CZ" sz="2800" dirty="0"/>
          </a:p>
        </p:txBody>
      </p:sp>
      <p:sp>
        <p:nvSpPr>
          <p:cNvPr id="7" name="Podnadpis 2"/>
          <p:cNvSpPr txBox="1">
            <a:spLocks/>
          </p:cNvSpPr>
          <p:nvPr/>
        </p:nvSpPr>
        <p:spPr>
          <a:xfrm>
            <a:off x="500082" y="1353032"/>
            <a:ext cx="3038729" cy="823607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Problém</a:t>
            </a:r>
            <a:endParaRPr lang="cs-CZ" sz="28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627594" y="4121150"/>
            <a:ext cx="2783703" cy="22479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Přerušením</a:t>
            </a:r>
            <a:endParaRPr lang="cs-CZ" sz="2800" dirty="0"/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500082" y="4274032"/>
            <a:ext cx="3038729" cy="823607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Vyřešeno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309851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4200" y="228600"/>
            <a:ext cx="9144000" cy="6858000"/>
          </a:xfrm>
          <a:prstGeom prst="rect">
            <a:avLst/>
          </a:prstGeom>
        </p:spPr>
      </p:pic>
      <p:sp>
        <p:nvSpPr>
          <p:cNvPr id="8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7647190" y="946150"/>
            <a:ext cx="4179501" cy="558165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2800" dirty="0" smtClean="0"/>
          </a:p>
          <a:p>
            <a:endParaRPr lang="cs-CZ" sz="2800" dirty="0"/>
          </a:p>
          <a:p>
            <a:r>
              <a:rPr lang="cs-CZ" sz="2800" dirty="0" smtClean="0"/>
              <a:t>Komunikace GSM</a:t>
            </a:r>
          </a:p>
          <a:p>
            <a:r>
              <a:rPr lang="cs-CZ" sz="2800" dirty="0" smtClean="0"/>
              <a:t>Čtení vnitřních dat</a:t>
            </a:r>
          </a:p>
          <a:p>
            <a:r>
              <a:rPr lang="cs-CZ" sz="2800" dirty="0" smtClean="0"/>
              <a:t>Zpracování dat z GSM</a:t>
            </a:r>
          </a:p>
          <a:p>
            <a:r>
              <a:rPr lang="cs-CZ" sz="2800" dirty="0" smtClean="0"/>
              <a:t>Komunikace GPS</a:t>
            </a:r>
            <a:endParaRPr lang="cs-CZ" sz="2800" dirty="0"/>
          </a:p>
          <a:p>
            <a:r>
              <a:rPr lang="cs-CZ" sz="2800" dirty="0" smtClean="0"/>
              <a:t>Zamrzání řídící jednotky</a:t>
            </a:r>
          </a:p>
          <a:p>
            <a:r>
              <a:rPr lang="cs-CZ" sz="2800" dirty="0" smtClean="0"/>
              <a:t>Zpracování dat z GPS</a:t>
            </a:r>
          </a:p>
          <a:p>
            <a:r>
              <a:rPr lang="cs-CZ" sz="2800" dirty="0" smtClean="0"/>
              <a:t>Přechod mezi GPS a GSM</a:t>
            </a:r>
          </a:p>
          <a:p>
            <a:r>
              <a:rPr lang="cs-CZ" sz="2800" dirty="0" smtClean="0"/>
              <a:t>Výpadky GPS/GSM</a:t>
            </a:r>
            <a:endParaRPr lang="cs-CZ" sz="2800" dirty="0"/>
          </a:p>
        </p:txBody>
      </p:sp>
      <p:sp>
        <p:nvSpPr>
          <p:cNvPr id="11" name="Podnadpis 2"/>
          <p:cNvSpPr txBox="1">
            <a:spLocks/>
          </p:cNvSpPr>
          <p:nvPr/>
        </p:nvSpPr>
        <p:spPr>
          <a:xfrm>
            <a:off x="7485082" y="1124432"/>
            <a:ext cx="4503718" cy="823607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Vyřešené problémy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195116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0" y="108284"/>
            <a:ext cx="12192001" cy="552116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6" name="Podnadpis 2"/>
          <p:cNvSpPr txBox="1">
            <a:spLocks/>
          </p:cNvSpPr>
          <p:nvPr/>
        </p:nvSpPr>
        <p:spPr>
          <a:xfrm>
            <a:off x="-1" y="823821"/>
            <a:ext cx="12192001" cy="119798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000" dirty="0" smtClean="0"/>
              <a:t>Naměřená spotřeba</a:t>
            </a:r>
            <a:endParaRPr lang="cs-CZ" sz="4000" dirty="0"/>
          </a:p>
        </p:txBody>
      </p:sp>
      <p:graphicFrame>
        <p:nvGraphicFramePr>
          <p:cNvPr id="2" name="Tabulk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7787114"/>
              </p:ext>
            </p:extLst>
          </p:nvPr>
        </p:nvGraphicFramePr>
        <p:xfrm>
          <a:off x="422165" y="2369789"/>
          <a:ext cx="11347668" cy="32427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36917">
                  <a:extLst>
                    <a:ext uri="{9D8B030D-6E8A-4147-A177-3AD203B41FA5}">
                      <a16:colId xmlns:a16="http://schemas.microsoft.com/office/drawing/2014/main" val="4148163066"/>
                    </a:ext>
                  </a:extLst>
                </a:gridCol>
                <a:gridCol w="2836917">
                  <a:extLst>
                    <a:ext uri="{9D8B030D-6E8A-4147-A177-3AD203B41FA5}">
                      <a16:colId xmlns:a16="http://schemas.microsoft.com/office/drawing/2014/main" val="3555131239"/>
                    </a:ext>
                  </a:extLst>
                </a:gridCol>
                <a:gridCol w="2836917">
                  <a:extLst>
                    <a:ext uri="{9D8B030D-6E8A-4147-A177-3AD203B41FA5}">
                      <a16:colId xmlns:a16="http://schemas.microsoft.com/office/drawing/2014/main" val="2387938179"/>
                    </a:ext>
                  </a:extLst>
                </a:gridCol>
                <a:gridCol w="2836917">
                  <a:extLst>
                    <a:ext uri="{9D8B030D-6E8A-4147-A177-3AD203B41FA5}">
                      <a16:colId xmlns:a16="http://schemas.microsoft.com/office/drawing/2014/main" val="2110252471"/>
                    </a:ext>
                  </a:extLst>
                </a:gridCol>
              </a:tblGrid>
              <a:tr h="977476"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Režim</a:t>
                      </a:r>
                      <a:endParaRPr lang="cs-CZ" dirty="0"/>
                    </a:p>
                  </a:txBody>
                  <a:tcPr anchor="ctr">
                    <a:solidFill>
                      <a:srgbClr val="FF0000">
                        <a:alpha val="6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Naměřená spotřeba </a:t>
                      </a:r>
                      <a:r>
                        <a:rPr lang="en-US" dirty="0" smtClean="0"/>
                        <a:t>[mA]</a:t>
                      </a:r>
                      <a:endParaRPr lang="cs-CZ" dirty="0"/>
                    </a:p>
                  </a:txBody>
                  <a:tcPr anchor="ctr">
                    <a:solidFill>
                      <a:srgbClr val="FF0000">
                        <a:alpha val="6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Výdrž</a:t>
                      </a:r>
                      <a:r>
                        <a:rPr lang="en-US" dirty="0" smtClean="0"/>
                        <a:t> [</a:t>
                      </a:r>
                      <a:r>
                        <a:rPr lang="en-US" dirty="0" err="1" smtClean="0"/>
                        <a:t>hodin</a:t>
                      </a:r>
                      <a:r>
                        <a:rPr lang="en-US" dirty="0" smtClean="0"/>
                        <a:t>]</a:t>
                      </a:r>
                      <a:endParaRPr lang="cs-CZ" dirty="0"/>
                    </a:p>
                  </a:txBody>
                  <a:tcPr anchor="ctr">
                    <a:solidFill>
                      <a:srgbClr val="FF0000">
                        <a:alpha val="6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Výdrž </a:t>
                      </a:r>
                      <a:r>
                        <a:rPr lang="en-US" dirty="0" smtClean="0"/>
                        <a:t>[</a:t>
                      </a:r>
                      <a:r>
                        <a:rPr lang="en-US" dirty="0" err="1" smtClean="0"/>
                        <a:t>dn</a:t>
                      </a:r>
                      <a:r>
                        <a:rPr lang="cs-CZ" dirty="0" smtClean="0"/>
                        <a:t>ů</a:t>
                      </a:r>
                      <a:r>
                        <a:rPr lang="en-US" dirty="0" smtClean="0"/>
                        <a:t>]</a:t>
                      </a:r>
                      <a:endParaRPr lang="cs-CZ" dirty="0"/>
                    </a:p>
                  </a:txBody>
                  <a:tcPr anchor="ctr">
                    <a:solidFill>
                      <a:srgbClr val="FF0000">
                        <a:alpha val="6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7074347"/>
                  </a:ext>
                </a:extLst>
              </a:tr>
              <a:tr h="566315">
                <a:tc>
                  <a:txBody>
                    <a:bodyPr/>
                    <a:lstStyle/>
                    <a:p>
                      <a:pPr algn="ctr"/>
                      <a:r>
                        <a:rPr lang="cs-CZ" dirty="0" err="1" smtClean="0"/>
                        <a:t>Arduino</a:t>
                      </a:r>
                      <a:endParaRPr lang="cs-CZ" dirty="0"/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60</a:t>
                      </a:r>
                      <a:endParaRPr lang="cs-CZ" dirty="0"/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833</a:t>
                      </a:r>
                      <a:endParaRPr lang="cs-CZ" dirty="0"/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33</a:t>
                      </a:r>
                      <a:endParaRPr lang="cs-CZ" dirty="0"/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740896"/>
                  </a:ext>
                </a:extLst>
              </a:tr>
              <a:tr h="566315"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Akcelerometr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10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5000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200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438052"/>
                  </a:ext>
                </a:extLst>
              </a:tr>
              <a:tr h="566315"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GSM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150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333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13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6297744"/>
                  </a:ext>
                </a:extLst>
              </a:tr>
              <a:tr h="566315"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GPS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200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250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5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10</a:t>
                      </a:r>
                      <a:endParaRPr lang="cs-CZ" dirty="0"/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alpha val="5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0699892"/>
                  </a:ext>
                </a:extLst>
              </a:tr>
            </a:tbl>
          </a:graphicData>
        </a:graphic>
      </p:graphicFrame>
      <p:sp>
        <p:nvSpPr>
          <p:cNvPr id="15" name="Podnadpis 2"/>
          <p:cNvSpPr txBox="1">
            <a:spLocks/>
          </p:cNvSpPr>
          <p:nvPr/>
        </p:nvSpPr>
        <p:spPr>
          <a:xfrm>
            <a:off x="0" y="6027583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Teoreticky je na nedobíjenou autobaterii, možné dosáhnout výdrže až 200 dní v uzamčeném režimu.</a:t>
            </a:r>
            <a:endParaRPr lang="cs-CZ" sz="2000" dirty="0"/>
          </a:p>
        </p:txBody>
      </p:sp>
    </p:spTree>
    <p:extLst>
      <p:ext uri="{BB962C8B-B14F-4D97-AF65-F5344CB8AC3E}">
        <p14:creationId xmlns:p14="http://schemas.microsoft.com/office/powerpoint/2010/main" val="273276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0" y="108284"/>
            <a:ext cx="12192001" cy="552116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6" name="Podnadpis 2"/>
          <p:cNvSpPr txBox="1">
            <a:spLocks/>
          </p:cNvSpPr>
          <p:nvPr/>
        </p:nvSpPr>
        <p:spPr>
          <a:xfrm>
            <a:off x="-1" y="823821"/>
            <a:ext cx="12192001" cy="119798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000" dirty="0" smtClean="0"/>
              <a:t>Cíle práce</a:t>
            </a:r>
            <a:endParaRPr lang="cs-CZ" sz="4000" dirty="0"/>
          </a:p>
        </p:txBody>
      </p:sp>
      <p:sp>
        <p:nvSpPr>
          <p:cNvPr id="7" name="Podnadpis 2"/>
          <p:cNvSpPr txBox="1">
            <a:spLocks/>
          </p:cNvSpPr>
          <p:nvPr/>
        </p:nvSpPr>
        <p:spPr>
          <a:xfrm>
            <a:off x="155926" y="2254901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Seznámení s </a:t>
            </a:r>
            <a:r>
              <a:rPr lang="cs-CZ" sz="2000" dirty="0" smtClean="0"/>
              <a:t>problematikou, rešerše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155923" y="2180146"/>
            <a:ext cx="987073" cy="762230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1</a:t>
            </a:r>
            <a:endParaRPr lang="cs-CZ" sz="2800" dirty="0"/>
          </a:p>
        </p:txBody>
      </p:sp>
      <p:sp>
        <p:nvSpPr>
          <p:cNvPr id="27" name="Podnadpis 2"/>
          <p:cNvSpPr txBox="1">
            <a:spLocks/>
          </p:cNvSpPr>
          <p:nvPr/>
        </p:nvSpPr>
        <p:spPr>
          <a:xfrm>
            <a:off x="155922" y="3188088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Využití mobilního telefonu pro přístup do sítě GSM/GPRS</a:t>
            </a:r>
          </a:p>
        </p:txBody>
      </p:sp>
      <p:sp>
        <p:nvSpPr>
          <p:cNvPr id="28" name="Podnadpis 2"/>
          <p:cNvSpPr txBox="1">
            <a:spLocks/>
          </p:cNvSpPr>
          <p:nvPr/>
        </p:nvSpPr>
        <p:spPr>
          <a:xfrm>
            <a:off x="155925" y="3110879"/>
            <a:ext cx="987073" cy="762230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2</a:t>
            </a:r>
            <a:endParaRPr lang="cs-CZ" sz="2800" dirty="0"/>
          </a:p>
        </p:txBody>
      </p:sp>
      <p:sp>
        <p:nvSpPr>
          <p:cNvPr id="29" name="Podnadpis 2"/>
          <p:cNvSpPr txBox="1">
            <a:spLocks/>
          </p:cNvSpPr>
          <p:nvPr/>
        </p:nvSpPr>
        <p:spPr>
          <a:xfrm>
            <a:off x="155926" y="4113739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Vytvoření firmware ústředny (</a:t>
            </a:r>
            <a:r>
              <a:rPr lang="cs-CZ" sz="2000" dirty="0" err="1"/>
              <a:t>Arduino</a:t>
            </a:r>
            <a:r>
              <a:rPr lang="cs-CZ" sz="2000" dirty="0"/>
              <a:t>)</a:t>
            </a:r>
          </a:p>
        </p:txBody>
      </p:sp>
      <p:sp>
        <p:nvSpPr>
          <p:cNvPr id="30" name="Podnadpis 2"/>
          <p:cNvSpPr txBox="1">
            <a:spLocks/>
          </p:cNvSpPr>
          <p:nvPr/>
        </p:nvSpPr>
        <p:spPr>
          <a:xfrm>
            <a:off x="155927" y="4036530"/>
            <a:ext cx="987073" cy="762230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/>
              <a:t>3</a:t>
            </a:r>
          </a:p>
        </p:txBody>
      </p:sp>
      <p:sp>
        <p:nvSpPr>
          <p:cNvPr id="31" name="Podnadpis 2"/>
          <p:cNvSpPr txBox="1">
            <a:spLocks/>
          </p:cNvSpPr>
          <p:nvPr/>
        </p:nvSpPr>
        <p:spPr>
          <a:xfrm>
            <a:off x="155926" y="5039390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Vytvoření desktopové aplikace (Windows)</a:t>
            </a:r>
          </a:p>
        </p:txBody>
      </p:sp>
      <p:sp>
        <p:nvSpPr>
          <p:cNvPr id="32" name="Podnadpis 2"/>
          <p:cNvSpPr txBox="1">
            <a:spLocks/>
          </p:cNvSpPr>
          <p:nvPr/>
        </p:nvSpPr>
        <p:spPr>
          <a:xfrm>
            <a:off x="155927" y="4962181"/>
            <a:ext cx="987073" cy="762230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/>
              <a:t>4</a:t>
            </a:r>
          </a:p>
        </p:txBody>
      </p:sp>
      <p:sp>
        <p:nvSpPr>
          <p:cNvPr id="37" name="Podnadpis 2"/>
          <p:cNvSpPr txBox="1">
            <a:spLocks/>
          </p:cNvSpPr>
          <p:nvPr/>
        </p:nvSpPr>
        <p:spPr>
          <a:xfrm>
            <a:off x="155922" y="5952793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Vytvoření mobilní aplikace (Android)</a:t>
            </a:r>
          </a:p>
        </p:txBody>
      </p:sp>
      <p:sp>
        <p:nvSpPr>
          <p:cNvPr id="38" name="Podnadpis 2"/>
          <p:cNvSpPr txBox="1">
            <a:spLocks/>
          </p:cNvSpPr>
          <p:nvPr/>
        </p:nvSpPr>
        <p:spPr>
          <a:xfrm>
            <a:off x="155923" y="5887832"/>
            <a:ext cx="987073" cy="762230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46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0" y="108284"/>
            <a:ext cx="12192001" cy="552116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6" name="Podnadpis 2"/>
          <p:cNvSpPr txBox="1">
            <a:spLocks/>
          </p:cNvSpPr>
          <p:nvPr/>
        </p:nvSpPr>
        <p:spPr>
          <a:xfrm>
            <a:off x="-1" y="823821"/>
            <a:ext cx="12192001" cy="119798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000" dirty="0" smtClean="0"/>
              <a:t>Cíle práce</a:t>
            </a:r>
            <a:endParaRPr lang="cs-CZ" sz="4000" dirty="0"/>
          </a:p>
        </p:txBody>
      </p:sp>
      <p:sp>
        <p:nvSpPr>
          <p:cNvPr id="7" name="Podnadpis 2"/>
          <p:cNvSpPr txBox="1">
            <a:spLocks/>
          </p:cNvSpPr>
          <p:nvPr/>
        </p:nvSpPr>
        <p:spPr>
          <a:xfrm>
            <a:off x="155926" y="2254901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Seznámení s </a:t>
            </a:r>
            <a:r>
              <a:rPr lang="cs-CZ" sz="2000" dirty="0" smtClean="0"/>
              <a:t>problematikou, rešerše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155923" y="2180146"/>
            <a:ext cx="987073" cy="762230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1</a:t>
            </a:r>
            <a:endParaRPr lang="cs-CZ" sz="2800" dirty="0"/>
          </a:p>
        </p:txBody>
      </p:sp>
      <p:sp>
        <p:nvSpPr>
          <p:cNvPr id="27" name="Podnadpis 2"/>
          <p:cNvSpPr txBox="1">
            <a:spLocks/>
          </p:cNvSpPr>
          <p:nvPr/>
        </p:nvSpPr>
        <p:spPr>
          <a:xfrm>
            <a:off x="155922" y="3188088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Využití mobilního telefonu pro přístup do sítě GSM/GPRS</a:t>
            </a:r>
          </a:p>
        </p:txBody>
      </p:sp>
      <p:sp>
        <p:nvSpPr>
          <p:cNvPr id="28" name="Podnadpis 2"/>
          <p:cNvSpPr txBox="1">
            <a:spLocks/>
          </p:cNvSpPr>
          <p:nvPr/>
        </p:nvSpPr>
        <p:spPr>
          <a:xfrm>
            <a:off x="155923" y="3110879"/>
            <a:ext cx="987073" cy="762230"/>
          </a:xfrm>
          <a:prstGeom prst="rect">
            <a:avLst/>
          </a:prstGeom>
          <a:solidFill>
            <a:srgbClr val="EE7F01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2</a:t>
            </a:r>
            <a:endParaRPr lang="cs-CZ" sz="2800" dirty="0"/>
          </a:p>
        </p:txBody>
      </p:sp>
      <p:sp>
        <p:nvSpPr>
          <p:cNvPr id="29" name="Podnadpis 2"/>
          <p:cNvSpPr txBox="1">
            <a:spLocks/>
          </p:cNvSpPr>
          <p:nvPr/>
        </p:nvSpPr>
        <p:spPr>
          <a:xfrm>
            <a:off x="155926" y="4113739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Vytvoření firmware ústředny (</a:t>
            </a:r>
            <a:r>
              <a:rPr lang="cs-CZ" sz="2000" dirty="0" err="1"/>
              <a:t>Arduino</a:t>
            </a:r>
            <a:r>
              <a:rPr lang="cs-CZ" sz="2000" dirty="0"/>
              <a:t>)</a:t>
            </a:r>
          </a:p>
        </p:txBody>
      </p:sp>
      <p:sp>
        <p:nvSpPr>
          <p:cNvPr id="30" name="Podnadpis 2"/>
          <p:cNvSpPr txBox="1">
            <a:spLocks/>
          </p:cNvSpPr>
          <p:nvPr/>
        </p:nvSpPr>
        <p:spPr>
          <a:xfrm>
            <a:off x="155927" y="4036530"/>
            <a:ext cx="987073" cy="762230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/>
              <a:t>3</a:t>
            </a:r>
          </a:p>
        </p:txBody>
      </p:sp>
      <p:sp>
        <p:nvSpPr>
          <p:cNvPr id="31" name="Podnadpis 2"/>
          <p:cNvSpPr txBox="1">
            <a:spLocks/>
          </p:cNvSpPr>
          <p:nvPr/>
        </p:nvSpPr>
        <p:spPr>
          <a:xfrm>
            <a:off x="155926" y="5039390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Vytvoření desktopové aplikace (Windows)</a:t>
            </a:r>
          </a:p>
        </p:txBody>
      </p:sp>
      <p:sp>
        <p:nvSpPr>
          <p:cNvPr id="32" name="Podnadpis 2"/>
          <p:cNvSpPr txBox="1">
            <a:spLocks/>
          </p:cNvSpPr>
          <p:nvPr/>
        </p:nvSpPr>
        <p:spPr>
          <a:xfrm>
            <a:off x="155927" y="4962181"/>
            <a:ext cx="987073" cy="762230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/>
              <a:t>4</a:t>
            </a:r>
          </a:p>
        </p:txBody>
      </p:sp>
      <p:sp>
        <p:nvSpPr>
          <p:cNvPr id="37" name="Podnadpis 2"/>
          <p:cNvSpPr txBox="1">
            <a:spLocks/>
          </p:cNvSpPr>
          <p:nvPr/>
        </p:nvSpPr>
        <p:spPr>
          <a:xfrm>
            <a:off x="155922" y="5952793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Vytvoření mobilní aplikace (Android)</a:t>
            </a:r>
          </a:p>
        </p:txBody>
      </p:sp>
      <p:sp>
        <p:nvSpPr>
          <p:cNvPr id="38" name="Podnadpis 2"/>
          <p:cNvSpPr txBox="1">
            <a:spLocks/>
          </p:cNvSpPr>
          <p:nvPr/>
        </p:nvSpPr>
        <p:spPr>
          <a:xfrm>
            <a:off x="155923" y="5887832"/>
            <a:ext cx="987073" cy="762230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706525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2" cy="6858000"/>
          </a:xfrm>
          <a:prstGeom prst="rect">
            <a:avLst/>
          </a:prstGeom>
        </p:spPr>
      </p:pic>
      <p:sp>
        <p:nvSpPr>
          <p:cNvPr id="7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92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</p:spTree>
    <p:extLst>
      <p:ext uri="{BB962C8B-B14F-4D97-AF65-F5344CB8AC3E}">
        <p14:creationId xmlns:p14="http://schemas.microsoft.com/office/powerpoint/2010/main" val="2098647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2" cy="6858000"/>
          </a:xfrm>
          <a:prstGeom prst="rect">
            <a:avLst/>
          </a:prstGeom>
        </p:spPr>
      </p:pic>
      <p:sp>
        <p:nvSpPr>
          <p:cNvPr id="9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-1" y="823821"/>
            <a:ext cx="12192001" cy="119798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000" dirty="0" smtClean="0"/>
              <a:t>Otázky vedoucí</a:t>
            </a:r>
            <a:endParaRPr lang="cs-CZ" sz="4000" dirty="0"/>
          </a:p>
        </p:txBody>
      </p:sp>
      <p:sp>
        <p:nvSpPr>
          <p:cNvPr id="11" name="Podnadpis 2"/>
          <p:cNvSpPr txBox="1">
            <a:spLocks/>
          </p:cNvSpPr>
          <p:nvPr/>
        </p:nvSpPr>
        <p:spPr>
          <a:xfrm>
            <a:off x="155926" y="2254901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	Jaké další kroky by byly nutné, aby se od testovaného konceptu mohlo přejít k výrobě zařízení?</a:t>
            </a:r>
            <a:endParaRPr lang="cs-CZ" sz="2000" dirty="0"/>
          </a:p>
        </p:txBody>
      </p:sp>
      <p:sp>
        <p:nvSpPr>
          <p:cNvPr id="12" name="Podnadpis 2"/>
          <p:cNvSpPr txBox="1">
            <a:spLocks/>
          </p:cNvSpPr>
          <p:nvPr/>
        </p:nvSpPr>
        <p:spPr>
          <a:xfrm>
            <a:off x="155927" y="2185228"/>
            <a:ext cx="987073" cy="762230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1</a:t>
            </a:r>
            <a:endParaRPr lang="cs-CZ" sz="2800" dirty="0"/>
          </a:p>
        </p:txBody>
      </p:sp>
      <p:sp>
        <p:nvSpPr>
          <p:cNvPr id="13" name="Podnadpis 2"/>
          <p:cNvSpPr txBox="1">
            <a:spLocks/>
          </p:cNvSpPr>
          <p:nvPr/>
        </p:nvSpPr>
        <p:spPr>
          <a:xfrm>
            <a:off x="155926" y="3178896"/>
            <a:ext cx="11807472" cy="100734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Implementace chybějících částí kódu, návrh desky, volba součástek a jejich</a:t>
            </a:r>
            <a:br>
              <a:rPr lang="cs-CZ" sz="2000" dirty="0" smtClean="0"/>
            </a:br>
            <a:r>
              <a:rPr lang="cs-CZ" sz="2000" dirty="0" smtClean="0"/>
              <a:t>možných náhrad, testování.</a:t>
            </a:r>
            <a:endParaRPr lang="cs-CZ" sz="2000" dirty="0"/>
          </a:p>
        </p:txBody>
      </p:sp>
      <p:sp>
        <p:nvSpPr>
          <p:cNvPr id="14" name="Podnadpis 2"/>
          <p:cNvSpPr txBox="1">
            <a:spLocks/>
          </p:cNvSpPr>
          <p:nvPr/>
        </p:nvSpPr>
        <p:spPr>
          <a:xfrm>
            <a:off x="155927" y="3110879"/>
            <a:ext cx="1533173" cy="1133354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/>
              <a:t>Odpověď</a:t>
            </a:r>
            <a:endParaRPr lang="cs-CZ" sz="2800" dirty="0"/>
          </a:p>
        </p:txBody>
      </p:sp>
      <p:sp>
        <p:nvSpPr>
          <p:cNvPr id="15" name="Podnadpis 2"/>
          <p:cNvSpPr txBox="1">
            <a:spLocks/>
          </p:cNvSpPr>
          <p:nvPr/>
        </p:nvSpPr>
        <p:spPr>
          <a:xfrm>
            <a:off x="155926" y="4484862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	Jak jsou řešeny situace, kdy z libovolného důvodu není dostupný signál GSM či GPS?</a:t>
            </a:r>
            <a:endParaRPr lang="cs-CZ" sz="2000" dirty="0"/>
          </a:p>
        </p:txBody>
      </p:sp>
      <p:sp>
        <p:nvSpPr>
          <p:cNvPr id="16" name="Podnadpis 2"/>
          <p:cNvSpPr txBox="1">
            <a:spLocks/>
          </p:cNvSpPr>
          <p:nvPr/>
        </p:nvSpPr>
        <p:spPr>
          <a:xfrm>
            <a:off x="155927" y="4407653"/>
            <a:ext cx="987073" cy="762230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2</a:t>
            </a:r>
            <a:endParaRPr lang="cs-CZ" sz="2800" dirty="0"/>
          </a:p>
        </p:txBody>
      </p:sp>
      <p:sp>
        <p:nvSpPr>
          <p:cNvPr id="19" name="Podnadpis 2"/>
          <p:cNvSpPr txBox="1">
            <a:spLocks/>
          </p:cNvSpPr>
          <p:nvPr/>
        </p:nvSpPr>
        <p:spPr>
          <a:xfrm>
            <a:off x="155926" y="5447264"/>
            <a:ext cx="11807472" cy="100734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GSM -&gt; Čekání na znovu přijetí signálu.</a:t>
            </a:r>
            <a:br>
              <a:rPr lang="cs-CZ" sz="2000" dirty="0" smtClean="0"/>
            </a:br>
            <a:r>
              <a:rPr lang="cs-CZ" sz="2000" dirty="0" smtClean="0"/>
              <a:t>GPS -&gt; 10 pokusů o připojení, poté kontaktován majitel.</a:t>
            </a:r>
            <a:endParaRPr lang="cs-CZ" sz="20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155927" y="5379247"/>
            <a:ext cx="1533173" cy="1133354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/>
              <a:t>Odpověď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355438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2" cy="6858000"/>
          </a:xfrm>
          <a:prstGeom prst="rect">
            <a:avLst/>
          </a:prstGeom>
        </p:spPr>
      </p:pic>
      <p:sp>
        <p:nvSpPr>
          <p:cNvPr id="6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7" name="Podnadpis 2"/>
          <p:cNvSpPr txBox="1">
            <a:spLocks/>
          </p:cNvSpPr>
          <p:nvPr/>
        </p:nvSpPr>
        <p:spPr>
          <a:xfrm>
            <a:off x="-1" y="823821"/>
            <a:ext cx="12192001" cy="119798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000" dirty="0" smtClean="0"/>
              <a:t>Otázky oponenta</a:t>
            </a:r>
            <a:endParaRPr lang="cs-CZ" sz="4000" dirty="0"/>
          </a:p>
        </p:txBody>
      </p:sp>
      <p:sp>
        <p:nvSpPr>
          <p:cNvPr id="16" name="Podnadpis 2"/>
          <p:cNvSpPr txBox="1">
            <a:spLocks/>
          </p:cNvSpPr>
          <p:nvPr/>
        </p:nvSpPr>
        <p:spPr>
          <a:xfrm>
            <a:off x="155926" y="2254901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	Popište funkční rozdíl mezi technologiemi GSM a GPRS.</a:t>
            </a:r>
            <a:endParaRPr lang="cs-CZ" sz="2000" dirty="0"/>
          </a:p>
        </p:txBody>
      </p:sp>
      <p:sp>
        <p:nvSpPr>
          <p:cNvPr id="17" name="Podnadpis 2"/>
          <p:cNvSpPr txBox="1">
            <a:spLocks/>
          </p:cNvSpPr>
          <p:nvPr/>
        </p:nvSpPr>
        <p:spPr>
          <a:xfrm>
            <a:off x="155927" y="2185228"/>
            <a:ext cx="987073" cy="762230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1</a:t>
            </a:r>
            <a:endParaRPr lang="cs-CZ" sz="2800" dirty="0"/>
          </a:p>
        </p:txBody>
      </p:sp>
      <p:sp>
        <p:nvSpPr>
          <p:cNvPr id="18" name="Podnadpis 2"/>
          <p:cNvSpPr txBox="1">
            <a:spLocks/>
          </p:cNvSpPr>
          <p:nvPr/>
        </p:nvSpPr>
        <p:spPr>
          <a:xfrm>
            <a:off x="155926" y="3166196"/>
            <a:ext cx="11807472" cy="100734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	        GSM -&gt; Mobilní síť 2. generace, nejrozšířenější standard, přenos hlas, text a data (9,6 </a:t>
            </a:r>
            <a:r>
              <a:rPr lang="cs-CZ" sz="2000" dirty="0" err="1" smtClean="0"/>
              <a:t>kbit</a:t>
            </a:r>
            <a:r>
              <a:rPr lang="cs-CZ" sz="2000" dirty="0" smtClean="0"/>
              <a:t>/s).</a:t>
            </a:r>
            <a:br>
              <a:rPr lang="cs-CZ" sz="2000" dirty="0" smtClean="0"/>
            </a:br>
            <a:r>
              <a:rPr lang="cs-CZ" sz="2000" dirty="0" smtClean="0"/>
              <a:t>GPRS -&gt; Služba sítě GSM (díky tomu 2,5G), datové přenosy (až 80 </a:t>
            </a:r>
            <a:r>
              <a:rPr lang="cs-CZ" sz="2000" dirty="0" err="1" smtClean="0"/>
              <a:t>kbit</a:t>
            </a:r>
            <a:r>
              <a:rPr lang="cs-CZ" sz="2000" dirty="0" smtClean="0"/>
              <a:t>/s).</a:t>
            </a:r>
          </a:p>
        </p:txBody>
      </p:sp>
      <p:sp>
        <p:nvSpPr>
          <p:cNvPr id="19" name="Podnadpis 2"/>
          <p:cNvSpPr txBox="1">
            <a:spLocks/>
          </p:cNvSpPr>
          <p:nvPr/>
        </p:nvSpPr>
        <p:spPr>
          <a:xfrm>
            <a:off x="155927" y="3110879"/>
            <a:ext cx="1533173" cy="1133354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/>
              <a:t>Odpověď</a:t>
            </a:r>
            <a:endParaRPr lang="cs-CZ" sz="28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155926" y="4484862"/>
            <a:ext cx="11807472" cy="62006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	Jak byste u finálního výrobku řešil umístění v automobilu a co nejlepší příjem signálu?</a:t>
            </a:r>
            <a:endParaRPr lang="cs-CZ" sz="2000" dirty="0"/>
          </a:p>
        </p:txBody>
      </p:sp>
      <p:sp>
        <p:nvSpPr>
          <p:cNvPr id="21" name="Podnadpis 2"/>
          <p:cNvSpPr txBox="1">
            <a:spLocks/>
          </p:cNvSpPr>
          <p:nvPr/>
        </p:nvSpPr>
        <p:spPr>
          <a:xfrm>
            <a:off x="155927" y="4407653"/>
            <a:ext cx="987073" cy="762230"/>
          </a:xfrm>
          <a:prstGeom prst="rect">
            <a:avLst/>
          </a:prstGeom>
          <a:solidFill>
            <a:srgbClr val="FF00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800" dirty="0" smtClean="0"/>
              <a:t>2</a:t>
            </a:r>
            <a:endParaRPr lang="cs-CZ" sz="2800" dirty="0"/>
          </a:p>
        </p:txBody>
      </p:sp>
      <p:sp>
        <p:nvSpPr>
          <p:cNvPr id="22" name="Podnadpis 2"/>
          <p:cNvSpPr txBox="1">
            <a:spLocks/>
          </p:cNvSpPr>
          <p:nvPr/>
        </p:nvSpPr>
        <p:spPr>
          <a:xfrm>
            <a:off x="155926" y="5447264"/>
            <a:ext cx="11807472" cy="100734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Umístění jsem zvolil u motoru vozidla. Dle konstrukce kapoty motoru,</a:t>
            </a:r>
            <a:br>
              <a:rPr lang="cs-CZ" sz="2000" dirty="0" smtClean="0"/>
            </a:br>
            <a:r>
              <a:rPr lang="cs-CZ" sz="2000" dirty="0" smtClean="0"/>
              <a:t>nutnost vyvedení antény.</a:t>
            </a:r>
            <a:endParaRPr lang="cs-CZ" sz="2000" dirty="0"/>
          </a:p>
        </p:txBody>
      </p:sp>
      <p:sp>
        <p:nvSpPr>
          <p:cNvPr id="23" name="Podnadpis 2"/>
          <p:cNvSpPr txBox="1">
            <a:spLocks/>
          </p:cNvSpPr>
          <p:nvPr/>
        </p:nvSpPr>
        <p:spPr>
          <a:xfrm>
            <a:off x="155927" y="5379247"/>
            <a:ext cx="1533173" cy="1133354"/>
          </a:xfrm>
          <a:prstGeom prst="rect">
            <a:avLst/>
          </a:prstGeom>
          <a:solidFill>
            <a:srgbClr val="00CC00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/>
              <a:t>Odpověď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181530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odnadpis 2"/>
          <p:cNvSpPr txBox="1">
            <a:spLocks/>
          </p:cNvSpPr>
          <p:nvPr/>
        </p:nvSpPr>
        <p:spPr>
          <a:xfrm>
            <a:off x="-1" y="823821"/>
            <a:ext cx="12192001" cy="119798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000" dirty="0" smtClean="0"/>
              <a:t>Mobilní telefon</a:t>
            </a:r>
            <a:endParaRPr lang="cs-CZ" sz="4000" dirty="0"/>
          </a:p>
        </p:txBody>
      </p:sp>
      <p:sp>
        <p:nvSpPr>
          <p:cNvPr id="55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295" y="2628399"/>
            <a:ext cx="3165262" cy="3667499"/>
          </a:xfrm>
          <a:prstGeom prst="rect">
            <a:avLst/>
          </a:prstGeom>
        </p:spPr>
      </p:pic>
      <p:pic>
        <p:nvPicPr>
          <p:cNvPr id="4" name="Obrázek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177" y="2632360"/>
            <a:ext cx="4884716" cy="366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63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odnadpis 2"/>
          <p:cNvSpPr txBox="1">
            <a:spLocks/>
          </p:cNvSpPr>
          <p:nvPr/>
        </p:nvSpPr>
        <p:spPr>
          <a:xfrm>
            <a:off x="-1" y="823821"/>
            <a:ext cx="12192001" cy="119798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000" dirty="0" smtClean="0"/>
              <a:t>Blokové </a:t>
            </a:r>
            <a:r>
              <a:rPr lang="cs-CZ" sz="4000" dirty="0" smtClean="0"/>
              <a:t>schéma ústředny</a:t>
            </a:r>
            <a:endParaRPr lang="cs-CZ" sz="4000" dirty="0"/>
          </a:p>
        </p:txBody>
      </p:sp>
      <p:sp>
        <p:nvSpPr>
          <p:cNvPr id="55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sp>
        <p:nvSpPr>
          <p:cNvPr id="20" name="TextovéPole 19"/>
          <p:cNvSpPr txBox="1"/>
          <p:nvPr/>
        </p:nvSpPr>
        <p:spPr>
          <a:xfrm>
            <a:off x="419002" y="2496257"/>
            <a:ext cx="3600000" cy="39703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Komunikační zařízení</a:t>
            </a:r>
            <a:endParaRPr lang="cs-CZ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ovéPole 23"/>
          <p:cNvSpPr txBox="1"/>
          <p:nvPr/>
        </p:nvSpPr>
        <p:spPr>
          <a:xfrm>
            <a:off x="4295999" y="2496257"/>
            <a:ext cx="3600000" cy="39703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Arduino</a:t>
            </a:r>
            <a:r>
              <a:rPr lang="cs-CZ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cs-CZ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Uno</a:t>
            </a:r>
            <a:endParaRPr lang="cs-CZ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TextovéPole 25"/>
          <p:cNvSpPr txBox="1"/>
          <p:nvPr/>
        </p:nvSpPr>
        <p:spPr>
          <a:xfrm>
            <a:off x="8172996" y="2496257"/>
            <a:ext cx="3600000" cy="39703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Periferie</a:t>
            </a:r>
            <a:endParaRPr lang="cs-CZ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0" name="TextovéPole 29"/>
          <p:cNvSpPr txBox="1"/>
          <p:nvPr/>
        </p:nvSpPr>
        <p:spPr>
          <a:xfrm>
            <a:off x="1156934" y="3558086"/>
            <a:ext cx="2124136" cy="9233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USB</a:t>
            </a:r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" name="TextovéPole 31"/>
          <p:cNvSpPr txBox="1"/>
          <p:nvPr/>
        </p:nvSpPr>
        <p:spPr>
          <a:xfrm>
            <a:off x="1156934" y="4955866"/>
            <a:ext cx="2124136" cy="9233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GPRS Modul</a:t>
            </a:r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" name="TextovéPole 32"/>
          <p:cNvSpPr txBox="1"/>
          <p:nvPr/>
        </p:nvSpPr>
        <p:spPr>
          <a:xfrm>
            <a:off x="5033931" y="3558086"/>
            <a:ext cx="2124136" cy="2308324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ATmega328P</a:t>
            </a: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4" name="TextovéPole 33"/>
          <p:cNvSpPr txBox="1"/>
          <p:nvPr/>
        </p:nvSpPr>
        <p:spPr>
          <a:xfrm>
            <a:off x="8910928" y="3558086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Dveřní čidlo</a:t>
            </a:r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5" name="TextovéPole 34"/>
          <p:cNvSpPr txBox="1"/>
          <p:nvPr/>
        </p:nvSpPr>
        <p:spPr>
          <a:xfrm>
            <a:off x="8910928" y="4527582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Senzor pohybu</a:t>
            </a:r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6" name="TextovéPole 35"/>
          <p:cNvSpPr txBox="1"/>
          <p:nvPr/>
        </p:nvSpPr>
        <p:spPr>
          <a:xfrm>
            <a:off x="8910928" y="5497078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Spínací prvek</a:t>
            </a:r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3" name="Přímá spojnice se šipkou 2"/>
          <p:cNvCxnSpPr>
            <a:stCxn id="30" idx="3"/>
            <a:endCxn id="33" idx="1"/>
          </p:cNvCxnSpPr>
          <p:nvPr/>
        </p:nvCxnSpPr>
        <p:spPr>
          <a:xfrm>
            <a:off x="3281070" y="4019751"/>
            <a:ext cx="1752861" cy="69249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Přímá spojnice se šipkou 5"/>
          <p:cNvCxnSpPr>
            <a:stCxn id="33" idx="1"/>
            <a:endCxn id="32" idx="3"/>
          </p:cNvCxnSpPr>
          <p:nvPr/>
        </p:nvCxnSpPr>
        <p:spPr>
          <a:xfrm flipH="1">
            <a:off x="3281070" y="4712248"/>
            <a:ext cx="1752861" cy="70528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Přímá spojnice se šipkou 7"/>
          <p:cNvCxnSpPr>
            <a:stCxn id="33" idx="3"/>
            <a:endCxn id="34" idx="1"/>
          </p:cNvCxnSpPr>
          <p:nvPr/>
        </p:nvCxnSpPr>
        <p:spPr>
          <a:xfrm flipV="1">
            <a:off x="7158067" y="3742752"/>
            <a:ext cx="1752861" cy="9694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Přímá spojnice se šipkou 10"/>
          <p:cNvCxnSpPr>
            <a:stCxn id="33" idx="3"/>
            <a:endCxn id="35" idx="1"/>
          </p:cNvCxnSpPr>
          <p:nvPr/>
        </p:nvCxnSpPr>
        <p:spPr>
          <a:xfrm>
            <a:off x="7158067" y="4712248"/>
            <a:ext cx="175286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Přímá spojnice se šipkou 13"/>
          <p:cNvCxnSpPr>
            <a:stCxn id="33" idx="3"/>
          </p:cNvCxnSpPr>
          <p:nvPr/>
        </p:nvCxnSpPr>
        <p:spPr>
          <a:xfrm>
            <a:off x="7158067" y="4712248"/>
            <a:ext cx="1752861" cy="9694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Přímá spojnice se šipkou 16"/>
          <p:cNvCxnSpPr>
            <a:stCxn id="30" idx="1"/>
          </p:cNvCxnSpPr>
          <p:nvPr/>
        </p:nvCxnSpPr>
        <p:spPr>
          <a:xfrm flipH="1">
            <a:off x="0" y="4019751"/>
            <a:ext cx="115693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Přímá spojnice se šipkou 39"/>
          <p:cNvCxnSpPr>
            <a:stCxn id="32" idx="1"/>
          </p:cNvCxnSpPr>
          <p:nvPr/>
        </p:nvCxnSpPr>
        <p:spPr>
          <a:xfrm flipH="1">
            <a:off x="-1" y="5417531"/>
            <a:ext cx="115693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572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  <p:pic>
        <p:nvPicPr>
          <p:cNvPr id="9" name="Obráze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895" y="949158"/>
            <a:ext cx="7700209" cy="577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6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odnadpis 2"/>
          <p:cNvSpPr txBox="1">
            <a:spLocks/>
          </p:cNvSpPr>
          <p:nvPr/>
        </p:nvSpPr>
        <p:spPr>
          <a:xfrm>
            <a:off x="-1" y="823821"/>
            <a:ext cx="12192001" cy="119798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4000" dirty="0" smtClean="0"/>
              <a:t>Blokové schéma desktopové aplikace</a:t>
            </a:r>
            <a:endParaRPr lang="cs-CZ" sz="4000" dirty="0"/>
          </a:p>
        </p:txBody>
      </p:sp>
      <p:sp>
        <p:nvSpPr>
          <p:cNvPr id="55" name="Podnadpis 2"/>
          <p:cNvSpPr txBox="1">
            <a:spLocks/>
          </p:cNvSpPr>
          <p:nvPr/>
        </p:nvSpPr>
        <p:spPr>
          <a:xfrm>
            <a:off x="0" y="108284"/>
            <a:ext cx="12192001" cy="55211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Zabezpečovací systém pomocí mobilního telefonu</a:t>
            </a:r>
          </a:p>
        </p:txBody>
      </p:sp>
    </p:spTree>
    <p:extLst>
      <p:ext uri="{BB962C8B-B14F-4D97-AF65-F5344CB8AC3E}">
        <p14:creationId xmlns:p14="http://schemas.microsoft.com/office/powerpoint/2010/main" val="267861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odnadpis 2"/>
          <p:cNvSpPr>
            <a:spLocks noGrp="1"/>
          </p:cNvSpPr>
          <p:nvPr>
            <p:ph type="subTitle" idx="1"/>
          </p:nvPr>
        </p:nvSpPr>
        <p:spPr>
          <a:xfrm>
            <a:off x="0" y="108284"/>
            <a:ext cx="12192001" cy="552116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cs-CZ" sz="1800" dirty="0"/>
              <a:t>Zabezpečovací systém pomocí mobilního telefonu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993" y="1205559"/>
            <a:ext cx="9050013" cy="509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825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odnadpis 2"/>
          <p:cNvSpPr>
            <a:spLocks noGrp="1"/>
          </p:cNvSpPr>
          <p:nvPr>
            <p:ph type="subTitle" idx="1"/>
          </p:nvPr>
        </p:nvSpPr>
        <p:spPr>
          <a:xfrm>
            <a:off x="0" y="108284"/>
            <a:ext cx="12192001" cy="552116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cs-CZ" sz="1800" dirty="0"/>
              <a:t>Zabezpečovací systém pomocí mobilního telefonu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993" y="1205559"/>
            <a:ext cx="9050013" cy="509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12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odnadpis 2"/>
          <p:cNvSpPr>
            <a:spLocks noGrp="1"/>
          </p:cNvSpPr>
          <p:nvPr>
            <p:ph type="subTitle" idx="1"/>
          </p:nvPr>
        </p:nvSpPr>
        <p:spPr>
          <a:xfrm>
            <a:off x="0" y="108284"/>
            <a:ext cx="12192001" cy="552116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cs-CZ" sz="1800" dirty="0"/>
              <a:t>Zabezpečovací systém pomocí mobilního telefonu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993" y="1205559"/>
            <a:ext cx="9050013" cy="509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51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367</Words>
  <Application>Microsoft Office PowerPoint</Application>
  <PresentationFormat>Širokoúhlá obrazovka</PresentationFormat>
  <Paragraphs>188</Paragraphs>
  <Slides>23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Tomáš Moravec</dc:creator>
  <cp:lastModifiedBy>Tomáš Moravec</cp:lastModifiedBy>
  <cp:revision>201</cp:revision>
  <dcterms:created xsi:type="dcterms:W3CDTF">2016-06-13T14:42:24Z</dcterms:created>
  <dcterms:modified xsi:type="dcterms:W3CDTF">2017-06-14T22:44:40Z</dcterms:modified>
</cp:coreProperties>
</file>

<file path=docProps/thumbnail.jpeg>
</file>